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5" r:id="rId21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398" autoAdjust="0"/>
  </p:normalViewPr>
  <p:slideViewPr>
    <p:cSldViewPr>
      <p:cViewPr varScale="1">
        <p:scale>
          <a:sx n="71" d="100"/>
          <a:sy n="71" d="100"/>
        </p:scale>
        <p:origin x="153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429000"/>
            <a:ext cx="7829576" cy="26971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i="1" dirty="0" smtClean="0">
                <a:solidFill>
                  <a:srgbClr val="7030A0"/>
                </a:solidFill>
                <a:latin typeface="Georgia" pitchFamily="18" charset="0"/>
              </a:rPr>
              <a:t> </a:t>
            </a:r>
            <a:r>
              <a:rPr lang="kk-KZ" sz="4400" b="1" i="1" dirty="0" smtClean="0">
                <a:solidFill>
                  <a:srgbClr val="00B0F0"/>
                </a:solidFill>
                <a:latin typeface="Georgia" pitchFamily="18" charset="0"/>
              </a:rPr>
              <a:t>“Туған өлкенің  тарих төріндегі естеліктері</a:t>
            </a:r>
          </a:p>
          <a:p>
            <a:pPr algn="ctr">
              <a:buNone/>
            </a:pPr>
            <a:r>
              <a:rPr lang="kk-KZ" sz="4400" b="1" i="1" dirty="0" smtClean="0">
                <a:solidFill>
                  <a:srgbClr val="00B0F0"/>
                </a:solidFill>
                <a:latin typeface="Georgia" pitchFamily="18" charset="0"/>
              </a:rPr>
              <a:t>” </a:t>
            </a:r>
            <a:r>
              <a:rPr lang="kk-KZ" sz="3200" b="1" i="1" dirty="0" smtClean="0">
                <a:solidFill>
                  <a:srgbClr val="00B0F0"/>
                </a:solidFill>
                <a:latin typeface="Georgia" pitchFamily="18" charset="0"/>
              </a:rPr>
              <a:t>атты тарихи – өлкетану жобасы</a:t>
            </a:r>
            <a:endParaRPr lang="ru-RU" sz="3200" b="1" i="1" dirty="0">
              <a:solidFill>
                <a:srgbClr val="00B0F0"/>
              </a:solidFill>
              <a:latin typeface="Georgia" pitchFamily="18" charset="0"/>
            </a:endParaRPr>
          </a:p>
        </p:txBody>
      </p:sp>
      <p:pic>
        <p:nvPicPr>
          <p:cNvPr id="4" name="Рисунок 3" descr="C:\Users\Ablaihan\Desktop\Ruh-loga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500042"/>
            <a:ext cx="4929190" cy="2928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/>
          <a:lstStyle/>
          <a:p>
            <a:pPr>
              <a:buNone/>
            </a:pPr>
            <a:endParaRPr lang="kk-KZ" sz="3600" b="1" i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kk-KZ" sz="3600" b="1" i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36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Мақсаты: “Бал махаббат” кесенесі туралы аңыздарды жергілікті жердің көрнекті орындары деп көпшілікке түсіндіріп тарату.</a:t>
            </a:r>
            <a:endParaRPr lang="ru-RU" sz="3600" b="1" i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kk-KZ" b="1" i="1" dirty="0" smtClean="0">
                <a:solidFill>
                  <a:srgbClr val="7030A0"/>
                </a:solidFill>
              </a:rPr>
              <a:t>Туған жерге деген сүйіспеншілік -  бұл әрқайсымыздың жүрегіміздегі жасырын киелі сезім.</a:t>
            </a:r>
          </a:p>
          <a:p>
            <a:pPr algn="ctr">
              <a:buNone/>
            </a:pPr>
            <a:r>
              <a:rPr lang="kk-KZ" b="1" i="1" dirty="0" smtClean="0">
                <a:solidFill>
                  <a:srgbClr val="7030A0"/>
                </a:solidFill>
              </a:rPr>
              <a:t>Ашық, көңілді, сәл мұңды да.</a:t>
            </a:r>
          </a:p>
          <a:p>
            <a:pPr algn="ctr">
              <a:buNone/>
            </a:pPr>
            <a:r>
              <a:rPr lang="kk-KZ" b="1" i="1" dirty="0" smtClean="0">
                <a:solidFill>
                  <a:srgbClr val="7030A0"/>
                </a:solidFill>
              </a:rPr>
              <a:t>Ол көзге көрінбейді, сезілмейді.</a:t>
            </a:r>
          </a:p>
          <a:p>
            <a:pPr algn="ctr">
              <a:buNone/>
            </a:pPr>
            <a:r>
              <a:rPr lang="kk-KZ" b="1" i="1" dirty="0" smtClean="0">
                <a:solidFill>
                  <a:srgbClr val="7030A0"/>
                </a:solidFill>
              </a:rPr>
              <a:t>Сен оны көпшілікке шығармайсың да,</a:t>
            </a:r>
          </a:p>
          <a:p>
            <a:pPr algn="ctr">
              <a:buNone/>
            </a:pPr>
            <a:r>
              <a:rPr lang="kk-KZ" b="1" i="1" dirty="0" smtClean="0">
                <a:solidFill>
                  <a:srgbClr val="7030A0"/>
                </a:solidFill>
              </a:rPr>
              <a:t>“Мен  сүйемін сені аймағым!” -  деп жарияға жар салмайсың.</a:t>
            </a:r>
          </a:p>
          <a:p>
            <a:pPr algn="ctr">
              <a:buNone/>
            </a:pPr>
            <a:r>
              <a:rPr lang="kk-KZ" b="1" i="1" dirty="0" smtClean="0">
                <a:solidFill>
                  <a:srgbClr val="7030A0"/>
                </a:solidFill>
              </a:rPr>
              <a:t>Ал бір кездерде құпия, тек  түстеріңде көресің де:Гүлдене бер сен! - деп сыбырлайсың </a:t>
            </a:r>
          </a:p>
          <a:p>
            <a:pPr algn="ctr">
              <a:buNone/>
            </a:pPr>
            <a:r>
              <a:rPr lang="kk-KZ" b="1" i="1" dirty="0" smtClean="0">
                <a:solidFill>
                  <a:srgbClr val="7030A0"/>
                </a:solidFill>
              </a:rPr>
              <a:t>!</a:t>
            </a:r>
            <a:endParaRPr lang="ru-RU" b="1" i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303752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857760"/>
            <a:ext cx="7239000" cy="1000132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endParaRPr lang="kk-KZ" b="1" i="1" dirty="0" smtClean="0">
              <a:solidFill>
                <a:srgbClr val="7030A0"/>
              </a:solidFill>
            </a:endParaRPr>
          </a:p>
          <a:p>
            <a:pPr algn="ctr">
              <a:buNone/>
            </a:pPr>
            <a:r>
              <a:rPr lang="kk-KZ" b="1" i="1" dirty="0" smtClean="0">
                <a:solidFill>
                  <a:srgbClr val="7030A0"/>
                </a:solidFill>
              </a:rPr>
              <a:t> “Бал махаббат” –   кесенесі – 18 ғасырдың ескерткіші</a:t>
            </a:r>
            <a:endParaRPr lang="ru-RU" b="1" i="1" dirty="0">
              <a:solidFill>
                <a:srgbClr val="7030A0"/>
              </a:solidFill>
            </a:endParaRPr>
          </a:p>
        </p:txBody>
      </p:sp>
      <p:pic>
        <p:nvPicPr>
          <p:cNvPr id="6146" name="Picture 2" descr="C:\Users\админ\Desktop\фото мавзолей\DSCN15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143900" cy="50720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410909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86322"/>
            <a:ext cx="7239000" cy="1669414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kk-KZ" b="1" i="1" dirty="0" smtClean="0">
                <a:solidFill>
                  <a:srgbClr val="7030A0"/>
                </a:solidFill>
              </a:rPr>
              <a:t>Киіз үйге ұқсаған “Бал махаббат” кесенесі Жамбыл ауылынан 3 шақырымдай жерде орналасқан. Қорғанның биіктігі 2-метрдей шамасында, қорған жермен мен шағыл үйінділерінен жасалған</a:t>
            </a:r>
          </a:p>
        </p:txBody>
      </p:sp>
      <p:pic>
        <p:nvPicPr>
          <p:cNvPr id="15362" name="Picture 2" descr="C:\Users\админ\Desktop\фото мавзолей\DSCN15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215338" cy="47863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368046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4071942"/>
            <a:ext cx="7239000" cy="2357454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endParaRPr lang="kk-KZ" b="1" i="1" dirty="0" smtClean="0">
              <a:solidFill>
                <a:srgbClr val="7030A0"/>
              </a:solidFill>
            </a:endParaRPr>
          </a:p>
          <a:p>
            <a:pPr algn="ctr">
              <a:buNone/>
            </a:pPr>
            <a:r>
              <a:rPr lang="kk-KZ" b="1" i="1" dirty="0" smtClean="0">
                <a:solidFill>
                  <a:srgbClr val="7030A0"/>
                </a:solidFill>
              </a:rPr>
              <a:t>Мәдени ескерткіш Астраханка ауданының ауылынан 52 шақырым болатын солтүстік – шығысымен, Астана – Атбасар тасжолының шығыс жағындағы 3,5 шақырым болатын жерде орналасқан.</a:t>
            </a:r>
          </a:p>
        </p:txBody>
      </p:sp>
      <p:pic>
        <p:nvPicPr>
          <p:cNvPr id="1026" name="Picture 2" descr="C:\Users\админ\Desktop\проект Бал махаббат\фото мавзолей\DSCN15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143900" cy="45005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368046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5500702"/>
            <a:ext cx="7239000" cy="1000132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kk-KZ" b="1" i="1" dirty="0" smtClean="0">
                <a:solidFill>
                  <a:srgbClr val="7030A0"/>
                </a:solidFill>
              </a:rPr>
              <a:t>Ескерткіштің өлшемдері: кесененің диаметрі 9,7 метр, биіктігі – 4 метр, қабырғаның қалыңдығы – 1,5 метр</a:t>
            </a:r>
          </a:p>
          <a:p>
            <a:pPr algn="ctr">
              <a:buNone/>
            </a:pPr>
            <a:endParaRPr lang="kk-KZ" b="1" i="1" dirty="0" smtClean="0">
              <a:solidFill>
                <a:srgbClr val="7030A0"/>
              </a:solidFill>
            </a:endParaRPr>
          </a:p>
        </p:txBody>
      </p:sp>
      <p:pic>
        <p:nvPicPr>
          <p:cNvPr id="7170" name="Picture 2" descr="C:\Users\админ\Desktop\фото мавзолей\DSCN15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143900" cy="54292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425196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929198"/>
            <a:ext cx="7239000" cy="1526538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endParaRPr lang="kk-KZ" b="1" i="1" dirty="0" smtClean="0">
              <a:solidFill>
                <a:srgbClr val="7030A0"/>
              </a:solidFill>
            </a:endParaRPr>
          </a:p>
          <a:p>
            <a:pPr algn="ctr">
              <a:buNone/>
            </a:pPr>
            <a:r>
              <a:rPr lang="kk-KZ" b="1" i="1" dirty="0" smtClean="0">
                <a:solidFill>
                  <a:srgbClr val="7030A0"/>
                </a:solidFill>
              </a:rPr>
              <a:t>Ескерткіш солтүстік Қазақстанның ортағасырдағы жерлеу салтының рәсімін сипаттайды.</a:t>
            </a:r>
          </a:p>
        </p:txBody>
      </p:sp>
      <p:pic>
        <p:nvPicPr>
          <p:cNvPr id="8194" name="Picture 2" descr="C:\Users\админ\Desktop\GPrqorQ528bThVStatArpARY4AI3A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143900" cy="50720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389477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572008"/>
            <a:ext cx="7239000" cy="1883728"/>
          </a:xfrm>
        </p:spPr>
        <p:txBody>
          <a:bodyPr/>
          <a:lstStyle/>
          <a:p>
            <a:pPr algn="ctr">
              <a:buNone/>
            </a:pPr>
            <a:r>
              <a:rPr lang="kk-KZ" b="1" i="1" dirty="0" smtClean="0">
                <a:solidFill>
                  <a:srgbClr val="7030A0"/>
                </a:solidFill>
              </a:rPr>
              <a:t>Ескерткіш жақсы күйінде сақталған. Ескерткіш туралы көптеген аңыздар айтылады.</a:t>
            </a:r>
          </a:p>
        </p:txBody>
      </p:sp>
      <p:pic>
        <p:nvPicPr>
          <p:cNvPr id="2050" name="Picture 2" descr="C:\Users\админ\Desktop\проект Бал махаббат\фото мавзолей\DSCN16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8143900" cy="45720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410909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214950"/>
            <a:ext cx="7239000" cy="1357322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kk-KZ" b="1" i="1" dirty="0" smtClean="0">
                <a:solidFill>
                  <a:srgbClr val="7030A0"/>
                </a:solidFill>
              </a:rPr>
              <a:t>Ең көп тараған аңыздың бірі: аңызда екі рудың қыз бен жігіті бір-бірін сүйіп қалады, бірақ  ғашықтардың ата-аналары олардың бірге болуына қарсылық білдіреді.</a:t>
            </a:r>
          </a:p>
        </p:txBody>
      </p:sp>
      <p:pic>
        <p:nvPicPr>
          <p:cNvPr id="1027" name="Picture 3" descr="C:\Users\админ\Desktop\edb04eafb940ffae366e5a6c1160e15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8215338" cy="52149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410909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214950"/>
            <a:ext cx="7239000" cy="1240786"/>
          </a:xfrm>
        </p:spPr>
        <p:txBody>
          <a:bodyPr/>
          <a:lstStyle/>
          <a:p>
            <a:pPr algn="ctr">
              <a:buNone/>
            </a:pPr>
            <a:r>
              <a:rPr lang="kk-KZ" b="1" i="1" dirty="0" smtClean="0">
                <a:solidFill>
                  <a:srgbClr val="7030A0"/>
                </a:solidFill>
              </a:rPr>
              <a:t>Даладағы осы қорған жастардың кездесетін  жері болған.</a:t>
            </a:r>
            <a:endParaRPr lang="ru-RU" b="1" i="1" dirty="0" smtClean="0">
              <a:solidFill>
                <a:srgbClr val="7030A0"/>
              </a:solidFill>
            </a:endParaRPr>
          </a:p>
        </p:txBody>
      </p:sp>
      <p:pic>
        <p:nvPicPr>
          <p:cNvPr id="2050" name="Picture 2" descr="C:\Users\админ\Desktop\depositphotos_93412658-stock-photo-couple-in-kazakh-national-costum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215338" cy="5214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410909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572008"/>
            <a:ext cx="7239000" cy="1883728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kk-KZ" b="1" i="1" dirty="0" smtClean="0">
                <a:solidFill>
                  <a:srgbClr val="7030A0"/>
                </a:solidFill>
              </a:rPr>
              <a:t>Қыздың әкесі ғашықтардың кездесіп жүргендерін байқап қалып, жігітті өлтіреді.  Бойжеткен өзінің сүйіктісінен айрылған соң, сүйіктімсіз өмір сүрудің мағынасы жоқ - деп өзін-өзі өлтіреді.</a:t>
            </a:r>
            <a:endParaRPr lang="ru-RU" b="1" i="1" dirty="0" smtClean="0">
              <a:solidFill>
                <a:srgbClr val="7030A0"/>
              </a:solidFill>
            </a:endParaRPr>
          </a:p>
        </p:txBody>
      </p:sp>
      <p:pic>
        <p:nvPicPr>
          <p:cNvPr id="3074" name="Picture 2" descr="C:\Users\админ\Desktop\865e38d6fa40b1961c16bbf22ef0f24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8143900" cy="45005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453772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636"/>
            <a:ext cx="7239000" cy="1455100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kk-KZ" b="1" i="1" dirty="0" smtClean="0">
                <a:solidFill>
                  <a:srgbClr val="7030A0"/>
                </a:solidFill>
              </a:rPr>
              <a:t>Қайғыдан қан жұтқан шерлі әке сол екі жастың махаббатының беріктігіндей етіп, қабырғасын таңқаларлықтай мықты етіп кесене орнатқызады.</a:t>
            </a:r>
            <a:endParaRPr lang="ru-RU" b="1" i="1" dirty="0" smtClean="0">
              <a:solidFill>
                <a:srgbClr val="7030A0"/>
              </a:solidFill>
            </a:endParaRPr>
          </a:p>
        </p:txBody>
      </p:sp>
      <p:pic>
        <p:nvPicPr>
          <p:cNvPr id="9218" name="Picture 2" descr="C:\Users\админ\Desktop\фото мавзолей\DSCN15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215338" cy="50006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453772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636"/>
            <a:ext cx="7239000" cy="1455100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kk-KZ" b="1" i="1" dirty="0" smtClean="0">
                <a:solidFill>
                  <a:srgbClr val="7030A0"/>
                </a:solidFill>
              </a:rPr>
              <a:t>Міне 3 ғасыр бойы түздің желдеріне де,аязды борандарына да, төкпе-нөсер жаңбырларына да шыдас беріп келе жатқан ескерткіштің қабырғаларына таң қаласың.</a:t>
            </a:r>
          </a:p>
        </p:txBody>
      </p:sp>
      <p:pic>
        <p:nvPicPr>
          <p:cNvPr id="10242" name="Picture 2" descr="C:\Users\админ\Desktop\фото мавзолей\DSCN16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214810" cy="4929198"/>
          </a:xfrm>
          <a:prstGeom prst="rect">
            <a:avLst/>
          </a:prstGeom>
          <a:noFill/>
        </p:spPr>
      </p:pic>
      <p:pic>
        <p:nvPicPr>
          <p:cNvPr id="10243" name="Picture 3" descr="C:\Users\админ\Desktop\фото мавзолей\DSCN15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0" y="0"/>
            <a:ext cx="3929090" cy="49291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432340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14884"/>
            <a:ext cx="7239000" cy="1740852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kk-KZ" b="1" i="1" dirty="0" smtClean="0">
                <a:solidFill>
                  <a:srgbClr val="7030A0"/>
                </a:solidFill>
              </a:rPr>
              <a:t>Бұл  кесене органиқалық заттар мен қосымша малталардан, яғни ешкі сүтінен,аттың айдары мен қылынан, ұсақ айуанаттың сүйектерінен құрылған деген халықта әңгіме бар.</a:t>
            </a:r>
          </a:p>
        </p:txBody>
      </p:sp>
      <p:pic>
        <p:nvPicPr>
          <p:cNvPr id="11266" name="Picture 2" descr="C:\Users\админ\Desktop\фото мавзолей\DSCN15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143900" cy="47863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460915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143512"/>
            <a:ext cx="7239000" cy="1312224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kk-KZ" b="1" i="1" dirty="0" smtClean="0">
                <a:solidFill>
                  <a:srgbClr val="7030A0"/>
                </a:solidFill>
              </a:rPr>
              <a:t>3 ғасыр өтсе де Есіл өзені байсалды ағымымен ағады, күміс түстес селеу жайқалып тұр, ал кесене болса сол баяғы бір қалпымен, өз айбынын жоғалтпай, асқақтап тұр.</a:t>
            </a:r>
          </a:p>
        </p:txBody>
      </p:sp>
      <p:pic>
        <p:nvPicPr>
          <p:cNvPr id="5122" name="Picture 2" descr="C:\Users\админ\Desktop\20858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143900" cy="50720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475203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500702"/>
            <a:ext cx="7239000" cy="955034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kk-KZ" b="1" i="1" dirty="0" smtClean="0">
                <a:solidFill>
                  <a:srgbClr val="7030A0"/>
                </a:solidFill>
              </a:rPr>
              <a:t>Халықта осы орта ғасырдың ескерткіші ақынның тілімен айтқанда “Бал махаббат” деген атауға ие болды.</a:t>
            </a:r>
          </a:p>
        </p:txBody>
      </p:sp>
      <p:pic>
        <p:nvPicPr>
          <p:cNvPr id="4099" name="Picture 3" descr="C:\Users\админ\Desktop\фото мавзолей\DSCN15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143900" cy="50720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143900" cy="464344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143512"/>
            <a:ext cx="7239000" cy="150019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kk-KZ" sz="1800" b="1" i="1" dirty="0" smtClean="0">
                <a:solidFill>
                  <a:srgbClr val="7030A0"/>
                </a:solidFill>
              </a:rPr>
              <a:t>Оқушылар, ауыл тұрғындары кесененің басына келіп, оңашада мәңгілік, ақіреттік туралы ойларымен бөліседі. Және де үйлену тойы кезінде жас жұбайлар келіп, өздерінің жақсы тілектерін айтып, өмірінің ақырына дейін бір-біріне сенімді, адал болуға серттеседі.</a:t>
            </a:r>
          </a:p>
        </p:txBody>
      </p:sp>
      <p:pic>
        <p:nvPicPr>
          <p:cNvPr id="2050" name="Picture 2" descr="C:\Users\админ\Desktop\проект Бал махаббат\фото экскурсии 8.12.17\20171208_1607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14876" cy="5072074"/>
          </a:xfrm>
          <a:prstGeom prst="rect">
            <a:avLst/>
          </a:prstGeom>
          <a:noFill/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0"/>
            <a:ext cx="4572000" cy="50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686700" cy="468059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143512"/>
            <a:ext cx="7239000" cy="1312224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kk-KZ" b="1" i="1" dirty="0" smtClean="0">
                <a:solidFill>
                  <a:srgbClr val="7030A0"/>
                </a:solidFill>
              </a:rPr>
              <a:t>“Исток” клубының тәрбиеленушілері зерттеу материалдары негізінде мұражайлық экспозиция құрып, оны Астрахан ауданы оқушылары мен аудандық қоғамдық орындарына таныстырды.</a:t>
            </a:r>
          </a:p>
        </p:txBody>
      </p:sp>
      <p:pic>
        <p:nvPicPr>
          <p:cNvPr id="1026" name="Picture 2" descr="C:\Users\админ\Desktop\проект Бал махаббат\фото экскурсии 8.12.17\20171208_1611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143900" cy="50006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418053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57826"/>
            <a:ext cx="7239000" cy="1097910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kk-KZ" b="1" i="1" dirty="0" smtClean="0">
                <a:solidFill>
                  <a:srgbClr val="7030A0"/>
                </a:solidFill>
              </a:rPr>
              <a:t>2018 жылдың маусым айында кесене іргесінен археологиялық қазбалық жұмыстары басталады.</a:t>
            </a:r>
          </a:p>
        </p:txBody>
      </p:sp>
      <p:pic>
        <p:nvPicPr>
          <p:cNvPr id="3074" name="Picture 2" descr="C:\Users\админ\Desktop\проект Бал махаббат\фото экскурсии 8.12.17\IMG-20171213-WA00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143900" cy="53578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622</TotalTime>
  <Words>437</Words>
  <Application>Microsoft Office PowerPoint</Application>
  <PresentationFormat>Экран (4:3)</PresentationFormat>
  <Paragraphs>32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Georgia</vt:lpstr>
      <vt:lpstr>Times New Roman</vt:lpstr>
      <vt:lpstr>Trebuchet MS</vt:lpstr>
      <vt:lpstr>Wingdings</vt:lpstr>
      <vt:lpstr>Wingdings 2</vt:lpstr>
      <vt:lpstr>Изящная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ww</cp:lastModifiedBy>
  <cp:revision>58</cp:revision>
  <cp:lastPrinted>2018-01-16T08:54:39Z</cp:lastPrinted>
  <dcterms:created xsi:type="dcterms:W3CDTF">2017-11-10T09:38:27Z</dcterms:created>
  <dcterms:modified xsi:type="dcterms:W3CDTF">2018-01-16T08:57:04Z</dcterms:modified>
</cp:coreProperties>
</file>