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sldIdLst>
    <p:sldId id="256" r:id="rId2"/>
    <p:sldId id="257" r:id="rId3"/>
  </p:sldIdLst>
  <p:sldSz cx="9144000" cy="6858000" type="screen4x3"/>
  <p:notesSz cx="6761163" cy="9942513"/>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1644"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29837" cy="497126"/>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29761" y="0"/>
            <a:ext cx="2929837" cy="497126"/>
          </a:xfrm>
          <a:prstGeom prst="rect">
            <a:avLst/>
          </a:prstGeom>
        </p:spPr>
        <p:txBody>
          <a:bodyPr vert="horz" lIns="91440" tIns="45720" rIns="91440" bIns="45720" rtlCol="0"/>
          <a:lstStyle>
            <a:lvl1pPr algn="r">
              <a:defRPr sz="1200"/>
            </a:lvl1pPr>
          </a:lstStyle>
          <a:p>
            <a:fld id="{C625DCAD-C452-4C73-9626-ACF59C86A559}" type="datetimeFigureOut">
              <a:rPr lang="ru-RU" smtClean="0"/>
              <a:t>09.10.2017</a:t>
            </a:fld>
            <a:endParaRPr lang="ru-RU"/>
          </a:p>
        </p:txBody>
      </p:sp>
      <p:sp>
        <p:nvSpPr>
          <p:cNvPr id="4" name="Образ слайда 3"/>
          <p:cNvSpPr>
            <a:spLocks noGrp="1" noRot="1" noChangeAspect="1"/>
          </p:cNvSpPr>
          <p:nvPr>
            <p:ph type="sldImg" idx="2"/>
          </p:nvPr>
        </p:nvSpPr>
        <p:spPr>
          <a:xfrm>
            <a:off x="896938" y="746125"/>
            <a:ext cx="4967287" cy="372745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76117" y="4722694"/>
            <a:ext cx="5408930" cy="4474131"/>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9443662"/>
            <a:ext cx="2929837" cy="497126"/>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29761" y="9443662"/>
            <a:ext cx="2929837" cy="497126"/>
          </a:xfrm>
          <a:prstGeom prst="rect">
            <a:avLst/>
          </a:prstGeom>
        </p:spPr>
        <p:txBody>
          <a:bodyPr vert="horz" lIns="91440" tIns="45720" rIns="91440" bIns="45720" rtlCol="0" anchor="b"/>
          <a:lstStyle>
            <a:lvl1pPr algn="r">
              <a:defRPr sz="1200"/>
            </a:lvl1pPr>
          </a:lstStyle>
          <a:p>
            <a:fld id="{C8E9FAD9-A4A0-4FD4-B71A-638412B48080}" type="slidenum">
              <a:rPr lang="ru-RU" smtClean="0"/>
              <a:t>‹#›</a:t>
            </a:fld>
            <a:endParaRPr lang="ru-RU"/>
          </a:p>
        </p:txBody>
      </p:sp>
    </p:spTree>
    <p:extLst>
      <p:ext uri="{BB962C8B-B14F-4D97-AF65-F5344CB8AC3E}">
        <p14:creationId xmlns:p14="http://schemas.microsoft.com/office/powerpoint/2010/main" val="3546278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C8E9FAD9-A4A0-4FD4-B71A-638412B48080}" type="slidenum">
              <a:rPr lang="ru-RU" smtClean="0"/>
              <a:t>1</a:t>
            </a:fld>
            <a:endParaRPr lang="ru-RU"/>
          </a:p>
        </p:txBody>
      </p:sp>
    </p:spTree>
    <p:extLst>
      <p:ext uri="{BB962C8B-B14F-4D97-AF65-F5344CB8AC3E}">
        <p14:creationId xmlns:p14="http://schemas.microsoft.com/office/powerpoint/2010/main" val="32870721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930A195A-30EA-4D39-A5FC-EB7C41A0592A}" type="datetimeFigureOut">
              <a:rPr lang="ru-RU" smtClean="0"/>
              <a:pPr/>
              <a:t>09.10.2017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66EA4E2-5905-48CA-BC97-8FF6A3956B85}"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30A195A-30EA-4D39-A5FC-EB7C41A0592A}" type="datetimeFigureOut">
              <a:rPr lang="ru-RU" smtClean="0"/>
              <a:pPr/>
              <a:t>09.10.2017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66EA4E2-5905-48CA-BC97-8FF6A3956B85}"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930A195A-30EA-4D39-A5FC-EB7C41A0592A}" type="datetimeFigureOut">
              <a:rPr lang="ru-RU" smtClean="0"/>
              <a:pPr/>
              <a:t>09.10.2017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66EA4E2-5905-48CA-BC97-8FF6A3956B85}"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930A195A-30EA-4D39-A5FC-EB7C41A0592A}" type="datetimeFigureOut">
              <a:rPr lang="ru-RU" smtClean="0"/>
              <a:pPr/>
              <a:t>09.10.2017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66EA4E2-5905-48CA-BC97-8FF6A3956B85}"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930A195A-30EA-4D39-A5FC-EB7C41A0592A}" type="datetimeFigureOut">
              <a:rPr lang="ru-RU" smtClean="0"/>
              <a:pPr/>
              <a:t>09.10.2017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666EA4E2-5905-48CA-BC97-8FF6A3956B85}"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930A195A-30EA-4D39-A5FC-EB7C41A0592A}" type="datetimeFigureOut">
              <a:rPr lang="ru-RU" smtClean="0"/>
              <a:pPr/>
              <a:t>09.10.2017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666EA4E2-5905-48CA-BC97-8FF6A3956B85}"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930A195A-30EA-4D39-A5FC-EB7C41A0592A}" type="datetimeFigureOut">
              <a:rPr lang="ru-RU" smtClean="0"/>
              <a:pPr/>
              <a:t>09.10.2017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666EA4E2-5905-48CA-BC97-8FF6A3956B85}"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930A195A-30EA-4D39-A5FC-EB7C41A0592A}" type="datetimeFigureOut">
              <a:rPr lang="ru-RU" smtClean="0"/>
              <a:pPr/>
              <a:t>09.10.2017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66EA4E2-5905-48CA-BC97-8FF6A3956B85}"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930A195A-30EA-4D39-A5FC-EB7C41A0592A}" type="datetimeFigureOut">
              <a:rPr lang="ru-RU" smtClean="0"/>
              <a:pPr/>
              <a:t>09.10.2017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66EA4E2-5905-48CA-BC97-8FF6A3956B85}"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30A195A-30EA-4D39-A5FC-EB7C41A0592A}" type="datetimeFigureOut">
              <a:rPr lang="ru-RU" smtClean="0"/>
              <a:pPr/>
              <a:t>09.10.2017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66EA4E2-5905-48CA-BC97-8FF6A3956B85}"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30A195A-30EA-4D39-A5FC-EB7C41A0592A}" type="datetimeFigureOut">
              <a:rPr lang="ru-RU" smtClean="0"/>
              <a:pPr/>
              <a:t>09.10.2017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66EA4E2-5905-48CA-BC97-8FF6A3956B85}"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0A195A-30EA-4D39-A5FC-EB7C41A0592A}" type="datetimeFigureOut">
              <a:rPr lang="ru-RU" smtClean="0"/>
              <a:pPr/>
              <a:t>09.10.2017</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6EA4E2-5905-48CA-BC97-8FF6A3956B85}"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i39.tinypic.com/27zdgra.jpg"/>
          <p:cNvPicPr>
            <a:picLocks noChangeAspect="1" noChangeArrowheads="1"/>
          </p:cNvPicPr>
          <p:nvPr/>
        </p:nvPicPr>
        <p:blipFill>
          <a:blip r:embed="rId3"/>
          <a:srcRect/>
          <a:stretch>
            <a:fillRect/>
          </a:stretch>
        </p:blipFill>
        <p:spPr bwMode="auto">
          <a:xfrm>
            <a:off x="-64" y="0"/>
            <a:ext cx="9144064" cy="6858000"/>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7" name="TextBox 6"/>
          <p:cNvSpPr txBox="1"/>
          <p:nvPr/>
        </p:nvSpPr>
        <p:spPr>
          <a:xfrm>
            <a:off x="2071670" y="285728"/>
            <a:ext cx="6786610" cy="830997"/>
          </a:xfrm>
          <a:prstGeom prst="rect">
            <a:avLst/>
          </a:prstGeom>
        </p:spPr>
        <p:style>
          <a:lnRef idx="3">
            <a:schemeClr val="lt1"/>
          </a:lnRef>
          <a:fillRef idx="1">
            <a:schemeClr val="accent6"/>
          </a:fillRef>
          <a:effectRef idx="1">
            <a:schemeClr val="accent6"/>
          </a:effectRef>
          <a:fontRef idx="minor">
            <a:schemeClr val="lt1"/>
          </a:fontRef>
        </p:style>
        <p:txBody>
          <a:bodyPr wrap="square" rtlCol="0">
            <a:spAutoFit/>
          </a:bodyPr>
          <a:lstStyle/>
          <a:p>
            <a:pPr algn="just"/>
            <a:endParaRPr lang="ru-RU" sz="1600" b="1" dirty="0" smtClean="0">
              <a:solidFill>
                <a:srgbClr val="7030A0"/>
              </a:solidFill>
              <a:effectLst>
                <a:outerShdw blurRad="38100" dist="38100" dir="2700000" algn="tl">
                  <a:srgbClr val="000000">
                    <a:alpha val="43137"/>
                  </a:srgbClr>
                </a:outerShdw>
              </a:effectLst>
              <a:latin typeface="Arial" pitchFamily="34" charset="0"/>
              <a:cs typeface="Arial" pitchFamily="34" charset="0"/>
            </a:endParaRPr>
          </a:p>
          <a:p>
            <a:pPr algn="just"/>
            <a:r>
              <a:rPr lang="ru-RU" sz="1600" b="1" dirty="0" smtClean="0">
                <a:solidFill>
                  <a:srgbClr val="7030A0"/>
                </a:solidFill>
                <a:effectLst>
                  <a:outerShdw blurRad="38100" dist="38100" dir="2700000" algn="tl">
                    <a:srgbClr val="000000">
                      <a:alpha val="43137"/>
                    </a:srgbClr>
                  </a:outerShdw>
                </a:effectLst>
                <a:latin typeface="Arial" pitchFamily="34" charset="0"/>
                <a:cs typeface="Arial" pitchFamily="34" charset="0"/>
              </a:rPr>
              <a:t>«</a:t>
            </a:r>
            <a:r>
              <a:rPr lang="ru-RU" sz="1600" b="1" dirty="0" err="1" smtClean="0">
                <a:solidFill>
                  <a:srgbClr val="7030A0"/>
                </a:solidFill>
                <a:effectLst>
                  <a:outerShdw blurRad="38100" dist="38100" dir="2700000" algn="tl">
                    <a:srgbClr val="000000">
                      <a:alpha val="43137"/>
                    </a:srgbClr>
                  </a:outerShdw>
                </a:effectLst>
                <a:latin typeface="Arial" pitchFamily="34" charset="0"/>
                <a:cs typeface="Arial" pitchFamily="34" charset="0"/>
              </a:rPr>
              <a:t>Рухани</a:t>
            </a:r>
            <a:r>
              <a:rPr lang="ru-RU" sz="1600" b="1" dirty="0" smtClean="0">
                <a:solidFill>
                  <a:srgbClr val="7030A0"/>
                </a:solidFill>
                <a:effectLst>
                  <a:outerShdw blurRad="38100" dist="38100" dir="2700000" algn="tl">
                    <a:srgbClr val="000000">
                      <a:alpha val="43137"/>
                    </a:srgbClr>
                  </a:outerShdw>
                </a:effectLst>
                <a:latin typeface="Arial" pitchFamily="34" charset="0"/>
                <a:cs typeface="Arial" pitchFamily="34" charset="0"/>
              </a:rPr>
              <a:t> </a:t>
            </a:r>
            <a:r>
              <a:rPr lang="ru-RU" sz="1600" b="1" dirty="0" err="1" smtClean="0">
                <a:solidFill>
                  <a:srgbClr val="7030A0"/>
                </a:solidFill>
                <a:effectLst>
                  <a:outerShdw blurRad="38100" dist="38100" dir="2700000" algn="tl">
                    <a:srgbClr val="000000">
                      <a:alpha val="43137"/>
                    </a:srgbClr>
                  </a:outerShdw>
                </a:effectLst>
                <a:latin typeface="Arial" pitchFamily="34" charset="0"/>
                <a:cs typeface="Arial" pitchFamily="34" charset="0"/>
              </a:rPr>
              <a:t>жаңғыру» бағдарламасының </a:t>
            </a:r>
            <a:r>
              <a:rPr lang="ru-RU" sz="1600" b="1" dirty="0" smtClean="0">
                <a:solidFill>
                  <a:srgbClr val="7030A0"/>
                </a:solidFill>
                <a:effectLst>
                  <a:outerShdw blurRad="38100" dist="38100" dir="2700000" algn="tl">
                    <a:srgbClr val="000000">
                      <a:alpha val="43137"/>
                    </a:srgbClr>
                  </a:outerShdw>
                </a:effectLst>
                <a:latin typeface="Arial" pitchFamily="34" charset="0"/>
                <a:cs typeface="Arial" pitchFamily="34" charset="0"/>
              </a:rPr>
              <a:t>«</a:t>
            </a:r>
            <a:r>
              <a:rPr lang="ru-RU" sz="1600" b="1" dirty="0" err="1" smtClean="0">
                <a:solidFill>
                  <a:srgbClr val="7030A0"/>
                </a:solidFill>
                <a:effectLst>
                  <a:outerShdw blurRad="38100" dist="38100" dir="2700000" algn="tl">
                    <a:srgbClr val="000000">
                      <a:alpha val="43137"/>
                    </a:srgbClr>
                  </a:outerShdw>
                </a:effectLst>
                <a:latin typeface="Arial" pitchFamily="34" charset="0"/>
                <a:cs typeface="Arial" pitchFamily="34" charset="0"/>
              </a:rPr>
              <a:t>Тарих</a:t>
            </a:r>
            <a:r>
              <a:rPr lang="ru-RU" sz="1600" b="1" dirty="0" smtClean="0">
                <a:solidFill>
                  <a:srgbClr val="7030A0"/>
                </a:solidFill>
                <a:effectLst>
                  <a:outerShdw blurRad="38100" dist="38100" dir="2700000" algn="tl">
                    <a:srgbClr val="000000">
                      <a:alpha val="43137"/>
                    </a:srgbClr>
                  </a:outerShdw>
                </a:effectLst>
                <a:latin typeface="Arial" pitchFamily="34" charset="0"/>
                <a:cs typeface="Arial" pitchFamily="34" charset="0"/>
              </a:rPr>
              <a:t> </a:t>
            </a:r>
            <a:r>
              <a:rPr lang="ru-RU" sz="1600" b="1" dirty="0" err="1" smtClean="0">
                <a:solidFill>
                  <a:srgbClr val="7030A0"/>
                </a:solidFill>
                <a:effectLst>
                  <a:outerShdw blurRad="38100" dist="38100" dir="2700000" algn="tl">
                    <a:srgbClr val="000000">
                      <a:alpha val="43137"/>
                    </a:srgbClr>
                  </a:outerShdw>
                </a:effectLst>
                <a:latin typeface="Arial" pitchFamily="34" charset="0"/>
                <a:cs typeface="Arial" pitchFamily="34" charset="0"/>
              </a:rPr>
              <a:t>мұрасы» жобасын</a:t>
            </a:r>
            <a:r>
              <a:rPr lang="ru-RU" sz="1600" b="1" dirty="0" smtClean="0">
                <a:solidFill>
                  <a:srgbClr val="7030A0"/>
                </a:solidFill>
                <a:effectLst>
                  <a:outerShdw blurRad="38100" dist="38100" dir="2700000" algn="tl">
                    <a:srgbClr val="000000">
                      <a:alpha val="43137"/>
                    </a:srgbClr>
                  </a:outerShdw>
                </a:effectLst>
                <a:latin typeface="Arial" pitchFamily="34" charset="0"/>
                <a:cs typeface="Arial" pitchFamily="34" charset="0"/>
              </a:rPr>
              <a:t> </a:t>
            </a:r>
            <a:r>
              <a:rPr lang="ru-RU" sz="1600" b="1" dirty="0" err="1" smtClean="0">
                <a:solidFill>
                  <a:srgbClr val="7030A0"/>
                </a:solidFill>
                <a:effectLst>
                  <a:outerShdw blurRad="38100" dist="38100" dir="2700000" algn="tl">
                    <a:srgbClr val="000000">
                      <a:alpha val="43137"/>
                    </a:srgbClr>
                  </a:outerShdw>
                </a:effectLst>
                <a:latin typeface="Arial" pitchFamily="34" charset="0"/>
                <a:cs typeface="Arial" pitchFamily="34" charset="0"/>
              </a:rPr>
              <a:t>жүзеге асыру</a:t>
            </a:r>
            <a:r>
              <a:rPr lang="ru-RU" sz="1600" b="1" dirty="0" smtClean="0">
                <a:solidFill>
                  <a:srgbClr val="7030A0"/>
                </a:solidFill>
                <a:effectLst>
                  <a:outerShdw blurRad="38100" dist="38100" dir="2700000" algn="tl">
                    <a:srgbClr val="000000">
                      <a:alpha val="43137"/>
                    </a:srgbClr>
                  </a:outerShdw>
                </a:effectLst>
                <a:latin typeface="Arial" pitchFamily="34" charset="0"/>
                <a:cs typeface="Arial" pitchFamily="34" charset="0"/>
              </a:rPr>
              <a:t> </a:t>
            </a:r>
            <a:r>
              <a:rPr lang="ru-RU" sz="1600" b="1" dirty="0" err="1" smtClean="0">
                <a:solidFill>
                  <a:srgbClr val="7030A0"/>
                </a:solidFill>
                <a:effectLst>
                  <a:outerShdw blurRad="38100" dist="38100" dir="2700000" algn="tl">
                    <a:srgbClr val="000000">
                      <a:alpha val="43137"/>
                    </a:srgbClr>
                  </a:outerShdw>
                </a:effectLst>
                <a:latin typeface="Arial" pitchFamily="34" charset="0"/>
                <a:cs typeface="Arial" pitchFamily="34" charset="0"/>
              </a:rPr>
              <a:t>аясында</a:t>
            </a:r>
            <a:r>
              <a:rPr lang="ru-RU" sz="1600" b="1" dirty="0" smtClean="0">
                <a:solidFill>
                  <a:srgbClr val="7030A0"/>
                </a:solidFill>
                <a:effectLst>
                  <a:outerShdw blurRad="38100" dist="38100" dir="2700000" algn="tl">
                    <a:srgbClr val="000000">
                      <a:alpha val="43137"/>
                    </a:srgbClr>
                  </a:outerShdw>
                </a:effectLst>
                <a:latin typeface="Arial" pitchFamily="34" charset="0"/>
                <a:cs typeface="Arial" pitchFamily="34" charset="0"/>
              </a:rPr>
              <a:t>.</a:t>
            </a:r>
            <a:endParaRPr lang="ru-RU" dirty="0"/>
          </a:p>
        </p:txBody>
      </p:sp>
      <p:sp>
        <p:nvSpPr>
          <p:cNvPr id="1027" name="Rectangle 3"/>
          <p:cNvSpPr>
            <a:spLocks noChangeArrowheads="1"/>
          </p:cNvSpPr>
          <p:nvPr/>
        </p:nvSpPr>
        <p:spPr bwMode="auto">
          <a:xfrm>
            <a:off x="3214678" y="2000240"/>
            <a:ext cx="5643602" cy="1569660"/>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anchor="ctr" anchorCtr="0" compatLnSpc="1">
            <a:prstTxWarp prst="textNoShape">
              <a:avLst/>
            </a:prstTxWarp>
            <a:spAutoFit/>
          </a:bodyPr>
          <a:lstStyle/>
          <a:p>
            <a:pPr lvl="0" indent="449263" algn="just" fontAlgn="base">
              <a:spcBef>
                <a:spcPct val="0"/>
              </a:spcBef>
              <a:spcAft>
                <a:spcPct val="0"/>
              </a:spcAft>
            </a:pPr>
            <a:r>
              <a:rPr kumimoji="0" lang="kk-KZ" altLang="zh-CN" sz="1200" b="0" i="0" u="none" strike="noStrike" cap="none" normalizeH="0" baseline="0" dirty="0" smtClean="0">
                <a:ln>
                  <a:noFill/>
                </a:ln>
                <a:solidFill>
                  <a:schemeClr val="tx1"/>
                </a:solidFill>
                <a:effectLst>
                  <a:outerShdw blurRad="38100" dist="38100" dir="2700000" algn="tl">
                    <a:srgbClr val="000000">
                      <a:alpha val="43137"/>
                    </a:srgbClr>
                  </a:outerShdw>
                </a:effectLst>
                <a:latin typeface="Arial" pitchFamily="34" charset="0"/>
                <a:ea typeface="SimSun" pitchFamily="2" charset="-122"/>
                <a:cs typeface="Arial" pitchFamily="34" charset="0"/>
              </a:rPr>
              <a:t>18 ғасырдың мәдени ескерткіші ауданның Астрахан ауылынан</a:t>
            </a:r>
            <a:r>
              <a:rPr kumimoji="0" lang="kk-KZ" altLang="zh-CN" sz="1200" b="0" i="0" u="none" strike="noStrike" cap="none" normalizeH="0" dirty="0" smtClean="0">
                <a:ln>
                  <a:noFill/>
                </a:ln>
                <a:solidFill>
                  <a:schemeClr val="tx1"/>
                </a:solidFill>
                <a:effectLst>
                  <a:outerShdw blurRad="38100" dist="38100" dir="2700000" algn="tl">
                    <a:srgbClr val="000000">
                      <a:alpha val="43137"/>
                    </a:srgbClr>
                  </a:outerShdw>
                </a:effectLst>
                <a:latin typeface="Arial" pitchFamily="34" charset="0"/>
                <a:ea typeface="SimSun" pitchFamily="2" charset="-122"/>
                <a:cs typeface="Arial" pitchFamily="34" charset="0"/>
              </a:rPr>
              <a:t> солтүстік-батысқа 52 км, Астана-Атбасар автожолының батысына 3,5 км жерде орналасқан. Ескерткіш ортағасыр дәуірі Солтүстік Қазақстан тайпаларының жерлеу дәстүрлерін мінездейді.</a:t>
            </a:r>
            <a:endParaRPr kumimoji="0" lang="kk-KZ" altLang="zh-CN" sz="1200" b="0" i="0" u="none" strike="noStrike" cap="none" normalizeH="0" baseline="0" dirty="0" smtClean="0">
              <a:ln>
                <a:noFill/>
              </a:ln>
              <a:solidFill>
                <a:schemeClr val="tx1"/>
              </a:solidFill>
              <a:effectLst>
                <a:outerShdw blurRad="38100" dist="38100" dir="2700000" algn="tl">
                  <a:srgbClr val="000000">
                    <a:alpha val="43137"/>
                  </a:srgbClr>
                </a:outerShdw>
              </a:effectLst>
              <a:latin typeface="Arial" pitchFamily="34" charset="0"/>
              <a:ea typeface="SimSun" pitchFamily="2" charset="-122"/>
              <a:cs typeface="Arial" pitchFamily="34" charset="0"/>
            </a:endParaRPr>
          </a:p>
          <a:p>
            <a:pPr lvl="0" indent="449263" algn="just" fontAlgn="base">
              <a:spcBef>
                <a:spcPct val="0"/>
              </a:spcBef>
              <a:spcAft>
                <a:spcPct val="0"/>
              </a:spcAft>
            </a:pPr>
            <a:r>
              <a:rPr lang="kk-KZ" altLang="zh-CN" sz="1200" dirty="0" smtClean="0">
                <a:solidFill>
                  <a:schemeClr val="tx1"/>
                </a:solidFill>
                <a:effectLst>
                  <a:outerShdw blurRad="38100" dist="38100" dir="2700000" algn="tl">
                    <a:srgbClr val="000000">
                      <a:alpha val="43137"/>
                    </a:srgbClr>
                  </a:outerShdw>
                </a:effectLst>
                <a:latin typeface="Arial" pitchFamily="34" charset="0"/>
                <a:ea typeface="SimSun" pitchFamily="2" charset="-122"/>
                <a:cs typeface="Arial" pitchFamily="34" charset="0"/>
              </a:rPr>
              <a:t>Ескерткіштің өлшемдері: кесене диаметрі 9,7 м., биіктігі – 4 м, қабырғаларының қалыңдығы – 1,5 м. “Аққудың адалдығы” киіз үй тәріздес кесенесінің биіктігі 2 метрдей, кесене жер және қиыршық тастардан салынған.</a:t>
            </a:r>
          </a:p>
        </p:txBody>
      </p:sp>
      <p:pic>
        <p:nvPicPr>
          <p:cNvPr id="9" name="Picture 2" descr="https://altaynews.kz/wp-content/uploads/2017/08/Ruh-loga.jpg"/>
          <p:cNvPicPr>
            <a:picLocks noChangeAspect="1" noChangeArrowheads="1"/>
          </p:cNvPicPr>
          <p:nvPr/>
        </p:nvPicPr>
        <p:blipFill>
          <a:blip r:embed="rId4" cstate="print"/>
          <a:srcRect/>
          <a:stretch>
            <a:fillRect/>
          </a:stretch>
        </p:blipFill>
        <p:spPr bwMode="auto">
          <a:xfrm>
            <a:off x="214282" y="214290"/>
            <a:ext cx="1857388" cy="1643074"/>
          </a:xfrm>
          <a:prstGeom prst="rect">
            <a:avLst/>
          </a:prstGeom>
          <a:ln>
            <a:noFill/>
          </a:ln>
          <a:effectLst>
            <a:outerShdw blurRad="292100" dist="139700" dir="2700000" algn="tl" rotWithShape="0">
              <a:srgbClr val="333333">
                <a:alpha val="65000"/>
              </a:srgbClr>
            </a:outerShdw>
          </a:effectLst>
        </p:spPr>
      </p:pic>
      <p:sp>
        <p:nvSpPr>
          <p:cNvPr id="11" name="TextBox 10"/>
          <p:cNvSpPr txBox="1"/>
          <p:nvPr/>
        </p:nvSpPr>
        <p:spPr>
          <a:xfrm>
            <a:off x="285720" y="4000504"/>
            <a:ext cx="5857916" cy="2646878"/>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just"/>
            <a:r>
              <a:rPr lang="kk-KZ" sz="1600" dirty="0" smtClean="0"/>
              <a:t>       </a:t>
            </a:r>
            <a:r>
              <a:rPr lang="kk-KZ" sz="1200" i="1" dirty="0" smtClean="0">
                <a:cs typeface="Times New Roman" pitchFamily="18" charset="0"/>
              </a:rPr>
              <a:t>Бұл жерде әр түрлі рулардан шыққан жас жігіт пен қыздың махаббатын баяндайтын есмкерткіш туралы аңыз бар, аңызда айтылып кеткендей бұл екі ғашықтың бірге болуына ата – аналары рұқсат етпеген, сондықтан бұл қорған жастардың кездесуіне арналған </a:t>
            </a:r>
            <a:r>
              <a:rPr lang="kk-KZ" altLang="zh-CN" sz="1200" i="1" dirty="0" smtClean="0">
                <a:solidFill>
                  <a:schemeClr val="tx1"/>
                </a:solidFill>
                <a:ea typeface="Times New Roman" pitchFamily="18" charset="0"/>
                <a:cs typeface="Times New Roman" pitchFamily="18" charset="0"/>
              </a:rPr>
              <a:t>арналған жер болды, қыздың әкесі оларды осы жерде ұстап алып жігітті өлтірді, қыз да бұл өмірде ғашығысыз өмір сүргісі келмегендіктен осы жерде өз – өзіне қол жұмсады.</a:t>
            </a:r>
          </a:p>
          <a:p>
            <a:pPr algn="just"/>
            <a:r>
              <a:rPr lang="kk-KZ" altLang="zh-CN" sz="1200" i="1" dirty="0" smtClean="0">
                <a:solidFill>
                  <a:schemeClr val="tx1"/>
                </a:solidFill>
                <a:ea typeface="Times New Roman" pitchFamily="18" charset="0"/>
                <a:cs typeface="Times New Roman" pitchFamily="18" charset="0"/>
              </a:rPr>
              <a:t>          Өлтірілген жастарға арнап, қыздың әкесі керемет кесене салды. Оның қабырғаларының мықтылығы соншалықты, міне 3 ғасыр бойы дала желдеріне, аязды борандарға, жаңбырларға бағынбауда. Халық ауызында олар органикалық заттардан яғни ешкі майынан, жылқы жалынан, ұсақ жануарлардың сүйектерінен салынғаны жөнінде айтылуда</a:t>
            </a:r>
            <a:endParaRPr lang="kk-KZ" sz="1600" i="1" dirty="0" smtClean="0"/>
          </a:p>
          <a:p>
            <a:r>
              <a:rPr lang="kk-KZ" sz="1200" i="1" dirty="0" smtClean="0"/>
              <a:t>	</a:t>
            </a:r>
            <a:endParaRPr lang="ru-RU" sz="1200" i="1" dirty="0" smtClean="0"/>
          </a:p>
          <a:p>
            <a:endParaRPr lang="ru-RU" dirty="0"/>
          </a:p>
        </p:txBody>
      </p:sp>
      <p:pic>
        <p:nvPicPr>
          <p:cNvPr id="5" name="Рисунок 4" descr="C:\Users\ww\Desktop\фото мавзолея 18 века\20170822_162605.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15074" y="4357694"/>
            <a:ext cx="2643206" cy="2214578"/>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pic>
        <p:nvPicPr>
          <p:cNvPr id="1029" name="Picture 5" descr="C:\Users\Dariga\Downloads\P70619-093721.jpg"/>
          <p:cNvPicPr>
            <a:picLocks noChangeAspect="1" noChangeArrowheads="1"/>
          </p:cNvPicPr>
          <p:nvPr/>
        </p:nvPicPr>
        <p:blipFill>
          <a:blip r:embed="rId6" cstate="print"/>
          <a:srcRect/>
          <a:stretch>
            <a:fillRect/>
          </a:stretch>
        </p:blipFill>
        <p:spPr bwMode="auto">
          <a:xfrm>
            <a:off x="428596" y="2071678"/>
            <a:ext cx="2500330" cy="1853857"/>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i39.tinypic.com/27zdgra.jpg"/>
          <p:cNvPicPr>
            <a:picLocks noChangeAspect="1" noChangeArrowheads="1"/>
          </p:cNvPicPr>
          <p:nvPr/>
        </p:nvPicPr>
        <p:blipFill>
          <a:blip r:embed="rId2"/>
          <a:srcRect/>
          <a:stretch>
            <a:fillRect/>
          </a:stretch>
        </p:blipFill>
        <p:spPr bwMode="auto">
          <a:xfrm>
            <a:off x="0" y="0"/>
            <a:ext cx="9144064" cy="6858000"/>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pic>
        <p:nvPicPr>
          <p:cNvPr id="4098" name="Picture 2" descr="http://dt1.akmoedu.kz/D8F14C9A9DD8051E/gallery/cover_1423489831734.jpg"/>
          <p:cNvPicPr>
            <a:picLocks noChangeAspect="1" noChangeArrowheads="1"/>
          </p:cNvPicPr>
          <p:nvPr/>
        </p:nvPicPr>
        <p:blipFill>
          <a:blip r:embed="rId3" cstate="print"/>
          <a:srcRect/>
          <a:stretch>
            <a:fillRect/>
          </a:stretch>
        </p:blipFill>
        <p:spPr bwMode="auto">
          <a:xfrm>
            <a:off x="214282" y="4000504"/>
            <a:ext cx="3000396" cy="2643206"/>
          </a:xfrm>
          <a:prstGeom prst="rect">
            <a:avLst/>
          </a:prstGeom>
          <a:ln>
            <a:noFill/>
          </a:ln>
          <a:effectLst>
            <a:outerShdw blurRad="292100" dist="139700" dir="2700000" algn="tl" rotWithShape="0">
              <a:srgbClr val="333333">
                <a:alpha val="65000"/>
              </a:srgbClr>
            </a:outerShdw>
          </a:effectLst>
        </p:spPr>
      </p:pic>
      <p:pic>
        <p:nvPicPr>
          <p:cNvPr id="7" name="Рисунок 6" descr="C:\Users\ww\Desktop\фото мавзолея 18 века\20170822_164046.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72198" y="4000504"/>
            <a:ext cx="2857520" cy="2571768"/>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8" name="Прямоугольник 7"/>
          <p:cNvSpPr/>
          <p:nvPr/>
        </p:nvSpPr>
        <p:spPr>
          <a:xfrm>
            <a:off x="3214678" y="4714884"/>
            <a:ext cx="2786082" cy="1569660"/>
          </a:xfrm>
          <a:prstGeom prst="rect">
            <a:avLst/>
          </a:prstGeom>
        </p:spPr>
        <p:style>
          <a:lnRef idx="3">
            <a:schemeClr val="lt1"/>
          </a:lnRef>
          <a:fillRef idx="1">
            <a:schemeClr val="accent6"/>
          </a:fillRef>
          <a:effectRef idx="1">
            <a:schemeClr val="accent6"/>
          </a:effectRef>
          <a:fontRef idx="minor">
            <a:schemeClr val="lt1"/>
          </a:fontRef>
        </p:style>
        <p:txBody>
          <a:bodyPr wrap="square">
            <a:spAutoFit/>
          </a:bodyPr>
          <a:lstStyle/>
          <a:p>
            <a:pPr algn="just"/>
            <a:r>
              <a:rPr lang="kk-KZ" sz="1200" i="1" dirty="0" smtClean="0">
                <a:solidFill>
                  <a:srgbClr val="002060"/>
                </a:solidFill>
                <a:latin typeface="Arial" pitchFamily="34" charset="0"/>
                <a:cs typeface="Arial" pitchFamily="34" charset="0"/>
              </a:rPr>
              <a:t>....</a:t>
            </a:r>
            <a:r>
              <a:rPr lang="kk-KZ" sz="1200" dirty="0" smtClean="0"/>
              <a:t> </a:t>
            </a:r>
            <a:r>
              <a:rPr lang="kk-KZ" sz="1200" i="1" dirty="0" smtClean="0">
                <a:solidFill>
                  <a:schemeClr val="tx1"/>
                </a:solidFill>
              </a:rPr>
              <a:t>3 ғасыр өтіп кетті, Есіл өзені де ағуда, кесене болса өзінің ұлылығымен әлі де болса тұр, халық оны «Аққудың адалдығы» деп атайтыны да сондықтан. Оған жастар өздерінің үйлену тойларында барып,  өмір соңына дейін бір біріне сенімді, бірге болу үшін тілек тілейді</a:t>
            </a:r>
            <a:r>
              <a:rPr lang="kk-KZ" sz="1200" i="1" dirty="0" smtClean="0">
                <a:solidFill>
                  <a:schemeClr val="tx1"/>
                </a:solidFill>
                <a:cs typeface="Arial" pitchFamily="34" charset="0"/>
              </a:rPr>
              <a:t>.</a:t>
            </a:r>
            <a:endParaRPr lang="ru-RU" sz="1200" i="1" dirty="0">
              <a:solidFill>
                <a:schemeClr val="tx1"/>
              </a:solidFill>
              <a:cs typeface="Arial" pitchFamily="34" charset="0"/>
            </a:endParaRPr>
          </a:p>
        </p:txBody>
      </p:sp>
      <p:pic>
        <p:nvPicPr>
          <p:cNvPr id="9" name="Рисунок 8" descr="C:\Users\ww\Desktop\рабочий стол\ФОТОГРАФИИ\фото коллектива ДДТ\IMG_2485.JPG"/>
          <p:cNvPicPr/>
          <p:nvPr/>
        </p:nvPicPr>
        <p:blipFill>
          <a:blip r:embed="rId5" cstate="print">
            <a:extLst>
              <a:ext uri="{28A0092B-C50C-407E-A947-70E740481C1C}">
                <a14:useLocalDpi xmlns:a14="http://schemas.microsoft.com/office/drawing/2010/main" val="0"/>
              </a:ext>
            </a:extLst>
          </a:blip>
          <a:srcRect/>
          <a:stretch>
            <a:fillRect/>
          </a:stretch>
        </p:blipFill>
        <p:spPr bwMode="auto">
          <a:xfrm rot="5400000">
            <a:off x="-32" y="642918"/>
            <a:ext cx="2357454" cy="1785950"/>
          </a:xfrm>
          <a:prstGeom prst="rect">
            <a:avLst/>
          </a:prstGeom>
          <a:ln>
            <a:noFill/>
          </a:ln>
          <a:effectLst>
            <a:outerShdw blurRad="292100" dist="139700" dir="2700000" algn="tl" rotWithShape="0">
              <a:srgbClr val="333333">
                <a:alpha val="65000"/>
              </a:srgbClr>
            </a:outerShdw>
          </a:effectLst>
        </p:spPr>
      </p:pic>
      <p:sp>
        <p:nvSpPr>
          <p:cNvPr id="10" name="TextBox 9"/>
          <p:cNvSpPr txBox="1"/>
          <p:nvPr/>
        </p:nvSpPr>
        <p:spPr>
          <a:xfrm>
            <a:off x="2214546" y="357166"/>
            <a:ext cx="6572296" cy="1384995"/>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just"/>
            <a:r>
              <a:rPr lang="ru-RU" sz="1200" dirty="0" smtClean="0"/>
              <a:t>     </a:t>
            </a:r>
            <a:r>
              <a:rPr lang="ru-RU" sz="1400" dirty="0" smtClean="0">
                <a:latin typeface="Arial" pitchFamily="34" charset="0"/>
                <a:cs typeface="Arial" pitchFamily="34" charset="0"/>
              </a:rPr>
              <a:t>«Исток» </a:t>
            </a:r>
            <a:r>
              <a:rPr lang="ru-RU" sz="1400" dirty="0" err="1" smtClean="0">
                <a:latin typeface="Arial" pitchFamily="34" charset="0"/>
                <a:cs typeface="Arial" pitchFamily="34" charset="0"/>
              </a:rPr>
              <a:t>клубының басшысы</a:t>
            </a:r>
            <a:r>
              <a:rPr lang="ru-RU" sz="1400" smtClean="0">
                <a:latin typeface="Arial" pitchFamily="34" charset="0"/>
                <a:cs typeface="Arial" pitchFamily="34" charset="0"/>
              </a:rPr>
              <a:t>, </a:t>
            </a:r>
            <a:r>
              <a:rPr lang="ru-RU" sz="1400" dirty="0" err="1" smtClean="0">
                <a:latin typeface="Arial" pitchFamily="34" charset="0"/>
                <a:cs typeface="Arial" pitchFamily="34" charset="0"/>
              </a:rPr>
              <a:t>қосымша білім</a:t>
            </a:r>
            <a:r>
              <a:rPr lang="ru-RU" sz="1400" dirty="0" smtClean="0">
                <a:latin typeface="Arial" pitchFamily="34" charset="0"/>
                <a:cs typeface="Arial" pitchFamily="34" charset="0"/>
              </a:rPr>
              <a:t> </a:t>
            </a:r>
            <a:r>
              <a:rPr lang="ru-RU" sz="1400" dirty="0" err="1" smtClean="0">
                <a:latin typeface="Arial" pitchFamily="34" charset="0"/>
                <a:cs typeface="Arial" pitchFamily="34" charset="0"/>
              </a:rPr>
              <a:t>берудің педагогы</a:t>
            </a:r>
            <a:r>
              <a:rPr lang="ru-RU" sz="1400" dirty="0" smtClean="0">
                <a:latin typeface="Arial" pitchFamily="34" charset="0"/>
                <a:cs typeface="Arial" pitchFamily="34" charset="0"/>
              </a:rPr>
              <a:t> </a:t>
            </a:r>
            <a:r>
              <a:rPr lang="ru-RU" sz="1400" dirty="0" err="1" smtClean="0">
                <a:latin typeface="Arial" pitchFamily="34" charset="0"/>
                <a:cs typeface="Arial" pitchFamily="34" charset="0"/>
              </a:rPr>
              <a:t>Р.К.Кирибаева</a:t>
            </a:r>
            <a:r>
              <a:rPr lang="ru-RU" sz="1400" dirty="0" smtClean="0">
                <a:latin typeface="Arial" pitchFamily="34" charset="0"/>
                <a:cs typeface="Arial" pitchFamily="34" charset="0"/>
              </a:rPr>
              <a:t> </a:t>
            </a:r>
            <a:r>
              <a:rPr lang="ru-RU" sz="1400" dirty="0" err="1" smtClean="0">
                <a:latin typeface="Arial" pitchFamily="34" charset="0"/>
                <a:cs typeface="Arial" pitchFamily="34" charset="0"/>
              </a:rPr>
              <a:t>өзінің тәрбиеленушілерімен бірлесіп</a:t>
            </a:r>
            <a:r>
              <a:rPr lang="ru-RU" sz="1400" dirty="0" smtClean="0">
                <a:latin typeface="Arial" pitchFamily="34" charset="0"/>
                <a:cs typeface="Arial" pitchFamily="34" charset="0"/>
              </a:rPr>
              <a:t> </a:t>
            </a:r>
            <a:r>
              <a:rPr lang="ru-RU" sz="1400" dirty="0" err="1" smtClean="0">
                <a:latin typeface="Arial" pitchFamily="34" charset="0"/>
                <a:cs typeface="Arial" pitchFamily="34" charset="0"/>
              </a:rPr>
              <a:t>кесененің құрылу тарихын</a:t>
            </a:r>
            <a:r>
              <a:rPr lang="ru-RU" sz="1400" dirty="0" smtClean="0">
                <a:latin typeface="Arial" pitchFamily="34" charset="0"/>
                <a:cs typeface="Arial" pitchFamily="34" charset="0"/>
              </a:rPr>
              <a:t> </a:t>
            </a:r>
            <a:r>
              <a:rPr lang="ru-RU" sz="1400" dirty="0" err="1" smtClean="0">
                <a:latin typeface="Arial" pitchFamily="34" charset="0"/>
                <a:cs typeface="Arial" pitchFamily="34" charset="0"/>
              </a:rPr>
              <a:t>зерттеп</a:t>
            </a:r>
            <a:r>
              <a:rPr lang="ru-RU" sz="1400" dirty="0" smtClean="0">
                <a:latin typeface="Arial" pitchFamily="34" charset="0"/>
                <a:cs typeface="Arial" pitchFamily="34" charset="0"/>
              </a:rPr>
              <a:t>, 2018 </a:t>
            </a:r>
            <a:r>
              <a:rPr lang="ru-RU" sz="1400" dirty="0" err="1" smtClean="0">
                <a:latin typeface="Arial" pitchFamily="34" charset="0"/>
                <a:cs typeface="Arial" pitchFamily="34" charset="0"/>
              </a:rPr>
              <a:t>жылдан</a:t>
            </a:r>
            <a:r>
              <a:rPr lang="ru-RU" sz="1400" dirty="0" smtClean="0">
                <a:latin typeface="Arial" pitchFamily="34" charset="0"/>
                <a:cs typeface="Arial" pitchFamily="34" charset="0"/>
              </a:rPr>
              <a:t> </a:t>
            </a:r>
            <a:r>
              <a:rPr lang="ru-RU" sz="1400" dirty="0" err="1" smtClean="0">
                <a:latin typeface="Arial" pitchFamily="34" charset="0"/>
                <a:cs typeface="Arial" pitchFamily="34" charset="0"/>
              </a:rPr>
              <a:t>бастап</a:t>
            </a:r>
            <a:r>
              <a:rPr lang="ru-RU" sz="1400" dirty="0" smtClean="0">
                <a:latin typeface="Arial" pitchFamily="34" charset="0"/>
                <a:cs typeface="Arial" pitchFamily="34" charset="0"/>
              </a:rPr>
              <a:t> </a:t>
            </a:r>
            <a:r>
              <a:rPr lang="ru-RU" sz="1400" dirty="0" err="1" smtClean="0">
                <a:latin typeface="Arial" pitchFamily="34" charset="0"/>
                <a:cs typeface="Arial" pitchFamily="34" charset="0"/>
              </a:rPr>
              <a:t>кесенеге</a:t>
            </a:r>
            <a:r>
              <a:rPr lang="ru-RU" sz="1400" dirty="0" smtClean="0">
                <a:latin typeface="Arial" pitchFamily="34" charset="0"/>
                <a:cs typeface="Arial" pitchFamily="34" charset="0"/>
              </a:rPr>
              <a:t> </a:t>
            </a:r>
            <a:r>
              <a:rPr lang="ru-RU" sz="1400" dirty="0" err="1" smtClean="0">
                <a:latin typeface="Arial" pitchFamily="34" charset="0"/>
                <a:cs typeface="Arial" pitchFamily="34" charset="0"/>
              </a:rPr>
              <a:t>қатысты жерінде</a:t>
            </a:r>
            <a:r>
              <a:rPr lang="ru-RU" sz="1400" dirty="0" smtClean="0">
                <a:latin typeface="Arial" pitchFamily="34" charset="0"/>
                <a:cs typeface="Arial" pitchFamily="34" charset="0"/>
              </a:rPr>
              <a:t> </a:t>
            </a:r>
            <a:r>
              <a:rPr lang="ru-RU" sz="1400" dirty="0" err="1" smtClean="0">
                <a:latin typeface="Arial" pitchFamily="34" charset="0"/>
                <a:cs typeface="Arial" pitchFamily="34" charset="0"/>
              </a:rPr>
              <a:t>археологиялық қазбаларға қатысады</a:t>
            </a:r>
            <a:r>
              <a:rPr lang="ru-RU" sz="1400" dirty="0" smtClean="0">
                <a:latin typeface="Arial" pitchFamily="34" charset="0"/>
                <a:cs typeface="Arial" pitchFamily="34" charset="0"/>
              </a:rPr>
              <a:t>. </a:t>
            </a:r>
            <a:r>
              <a:rPr lang="ru-RU" sz="1400" dirty="0" err="1" smtClean="0">
                <a:latin typeface="Arial" pitchFamily="34" charset="0"/>
                <a:cs typeface="Arial" pitchFamily="34" charset="0"/>
              </a:rPr>
              <a:t>Клубтың тәрбиеленушілері зерттелген</a:t>
            </a:r>
            <a:r>
              <a:rPr lang="ru-RU" sz="1400" dirty="0" smtClean="0">
                <a:latin typeface="Arial" pitchFamily="34" charset="0"/>
                <a:cs typeface="Arial" pitchFamily="34" charset="0"/>
              </a:rPr>
              <a:t> </a:t>
            </a:r>
            <a:r>
              <a:rPr lang="ru-RU" sz="1400" dirty="0" err="1" smtClean="0">
                <a:latin typeface="Arial" pitchFamily="34" charset="0"/>
                <a:cs typeface="Arial" pitchFamily="34" charset="0"/>
              </a:rPr>
              <a:t>материалдардың негізінде</a:t>
            </a:r>
            <a:r>
              <a:rPr lang="ru-RU" sz="1400" dirty="0" smtClean="0">
                <a:latin typeface="Arial" pitchFamily="34" charset="0"/>
                <a:cs typeface="Arial" pitchFamily="34" charset="0"/>
              </a:rPr>
              <a:t> </a:t>
            </a:r>
            <a:r>
              <a:rPr lang="ru-RU" sz="1400" dirty="0" err="1" smtClean="0">
                <a:latin typeface="Arial" pitchFamily="34" charset="0"/>
                <a:cs typeface="Arial" pitchFamily="34" charset="0"/>
              </a:rPr>
              <a:t>мұражай экспозициясын</a:t>
            </a:r>
            <a:r>
              <a:rPr lang="ru-RU" sz="1400" dirty="0" smtClean="0">
                <a:latin typeface="Arial" pitchFamily="34" charset="0"/>
                <a:cs typeface="Arial" pitchFamily="34" charset="0"/>
              </a:rPr>
              <a:t> </a:t>
            </a:r>
            <a:r>
              <a:rPr lang="ru-RU" sz="1400" dirty="0" err="1" smtClean="0">
                <a:latin typeface="Arial" pitchFamily="34" charset="0"/>
                <a:cs typeface="Arial" pitchFamily="34" charset="0"/>
              </a:rPr>
              <a:t>құрды және </a:t>
            </a:r>
            <a:r>
              <a:rPr lang="ru-RU" sz="1400" dirty="0" smtClean="0">
                <a:latin typeface="Arial" pitchFamily="34" charset="0"/>
                <a:cs typeface="Arial" pitchFamily="34" charset="0"/>
              </a:rPr>
              <a:t>оны </a:t>
            </a:r>
            <a:r>
              <a:rPr lang="ru-RU" sz="1400" dirty="0" err="1" smtClean="0">
                <a:latin typeface="Arial" pitchFamily="34" charset="0"/>
                <a:cs typeface="Arial" pitchFamily="34" charset="0"/>
              </a:rPr>
              <a:t>Астрахан</a:t>
            </a:r>
            <a:r>
              <a:rPr lang="ru-RU" sz="1400" dirty="0" smtClean="0">
                <a:latin typeface="Arial" pitchFamily="34" charset="0"/>
                <a:cs typeface="Arial" pitchFamily="34" charset="0"/>
              </a:rPr>
              <a:t> </a:t>
            </a:r>
            <a:r>
              <a:rPr lang="ru-RU" sz="1400" dirty="0" err="1" smtClean="0">
                <a:latin typeface="Arial" pitchFamily="34" charset="0"/>
                <a:cs typeface="Arial" pitchFamily="34" charset="0"/>
              </a:rPr>
              <a:t>ауданы</a:t>
            </a:r>
            <a:r>
              <a:rPr lang="ru-RU" sz="1400" dirty="0" smtClean="0">
                <a:latin typeface="Arial" pitchFamily="34" charset="0"/>
                <a:cs typeface="Arial" pitchFamily="34" charset="0"/>
              </a:rPr>
              <a:t> </a:t>
            </a:r>
            <a:r>
              <a:rPr lang="ru-RU" sz="1400" dirty="0" err="1" smtClean="0">
                <a:latin typeface="Arial" pitchFamily="34" charset="0"/>
                <a:cs typeface="Arial" pitchFamily="34" charset="0"/>
              </a:rPr>
              <a:t>мектептерінің оқушыларына таныстырды</a:t>
            </a:r>
            <a:r>
              <a:rPr lang="ru-RU" sz="1400" dirty="0" smtClean="0">
                <a:latin typeface="Arial" pitchFamily="34" charset="0"/>
                <a:cs typeface="Arial" pitchFamily="34" charset="0"/>
              </a:rPr>
              <a:t>.</a:t>
            </a:r>
            <a:endParaRPr lang="ru-RU" sz="1400" dirty="0">
              <a:latin typeface="Arial" pitchFamily="34" charset="0"/>
              <a:cs typeface="Arial" pitchFamily="34" charset="0"/>
            </a:endParaRPr>
          </a:p>
        </p:txBody>
      </p:sp>
      <p:pic>
        <p:nvPicPr>
          <p:cNvPr id="11" name="Picture 4" descr="C:\Users\Dariga\Desktop\photo_1448442720609.jpg"/>
          <p:cNvPicPr>
            <a:picLocks noChangeAspect="1" noChangeArrowheads="1"/>
          </p:cNvPicPr>
          <p:nvPr/>
        </p:nvPicPr>
        <p:blipFill>
          <a:blip r:embed="rId6"/>
          <a:srcRect t="10287" r="44892" b="6883"/>
          <a:stretch>
            <a:fillRect/>
          </a:stretch>
        </p:blipFill>
        <p:spPr bwMode="auto">
          <a:xfrm>
            <a:off x="3357554" y="1928802"/>
            <a:ext cx="2343869" cy="2643206"/>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199</TotalTime>
  <Words>294</Words>
  <Application>Microsoft Office PowerPoint</Application>
  <PresentationFormat>Экран (4:3)</PresentationFormat>
  <Paragraphs>10</Paragraphs>
  <Slides>2</Slides>
  <Notes>1</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2</vt:i4>
      </vt:variant>
    </vt:vector>
  </HeadingPairs>
  <TitlesOfParts>
    <vt:vector size="7" baseType="lpstr">
      <vt:lpstr>SimSun</vt:lpstr>
      <vt:lpstr>Arial</vt:lpstr>
      <vt:lpstr>Calibri</vt:lpstr>
      <vt:lpstr>Times New Roman</vt:lpstr>
      <vt:lpstr>Тема Office</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Dariga</dc:creator>
  <cp:lastModifiedBy>ww</cp:lastModifiedBy>
  <cp:revision>17</cp:revision>
  <cp:lastPrinted>2017-10-09T06:02:50Z</cp:lastPrinted>
  <dcterms:created xsi:type="dcterms:W3CDTF">2017-10-06T10:10:13Z</dcterms:created>
  <dcterms:modified xsi:type="dcterms:W3CDTF">2017-10-09T06:03:42Z</dcterms:modified>
</cp:coreProperties>
</file>